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4"/>
  </p:notesMasterIdLst>
  <p:sldIdLst>
    <p:sldId id="256" r:id="rId2"/>
    <p:sldId id="340" r:id="rId3"/>
    <p:sldId id="270" r:id="rId4"/>
    <p:sldId id="298" r:id="rId5"/>
    <p:sldId id="332" r:id="rId6"/>
    <p:sldId id="333" r:id="rId7"/>
    <p:sldId id="334" r:id="rId8"/>
    <p:sldId id="335" r:id="rId9"/>
    <p:sldId id="338" r:id="rId10"/>
    <p:sldId id="336" r:id="rId11"/>
    <p:sldId id="312" r:id="rId12"/>
    <p:sldId id="339" r:id="rId13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24" autoAdjust="0"/>
    <p:restoredTop sz="94572" autoAdjust="0"/>
  </p:normalViewPr>
  <p:slideViewPr>
    <p:cSldViewPr>
      <p:cViewPr>
        <p:scale>
          <a:sx n="66" d="100"/>
          <a:sy n="66" d="100"/>
        </p:scale>
        <p:origin x="-1980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</a:defRPr>
            </a:lvl1pPr>
          </a:lstStyle>
          <a:p>
            <a:pPr>
              <a:defRPr/>
            </a:pPr>
            <a:fld id="{24931AE7-7754-43E2-BA6D-458C2A1BF1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2799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639C2F4B-E1F0-4E1D-A4DD-7E11069D8DCF}" type="slidenum">
              <a:rPr lang="en-US" sz="1200" smtClean="0"/>
              <a:pPr/>
              <a:t>1</a:t>
            </a:fld>
            <a:endParaRPr lang="en-US" sz="1200" smtClean="0"/>
          </a:p>
        </p:txBody>
      </p:sp>
      <p:sp>
        <p:nvSpPr>
          <p:cNvPr id="163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fld id="{358B8A4B-1285-4FCE-950F-8EAF615DECB2}" type="slidenum">
              <a:rPr lang="en-US" sz="1200" smtClean="0"/>
              <a:pPr/>
              <a:t>5</a:t>
            </a:fld>
            <a:endParaRPr lang="en-US" sz="120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boxes_FINAL_SC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066800" y="4876800"/>
            <a:ext cx="8077200" cy="381000"/>
          </a:xfrm>
          <a:prstGeom prst="rect">
            <a:avLst/>
          </a:prstGeom>
          <a:solidFill>
            <a:srgbClr val="D2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089025" y="4864100"/>
            <a:ext cx="22637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 algn="l"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</a:rPr>
              <a:t>working for you.</a:t>
            </a:r>
            <a:endParaRPr lang="en-US" dirty="0" smtClean="0"/>
          </a:p>
        </p:txBody>
      </p:sp>
      <p:pic>
        <p:nvPicPr>
          <p:cNvPr id="5" name="Picture 5" descr="Sun_DIC_Lockup_CMYK_Fina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800" y="1058863"/>
            <a:ext cx="2514600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2680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95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81750" y="95250"/>
            <a:ext cx="1847850" cy="55435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95250"/>
            <a:ext cx="5391150" cy="55435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46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48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6143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219200"/>
            <a:ext cx="34099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0550" y="1219200"/>
            <a:ext cx="340995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468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221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311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28925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4154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3317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ge_no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157913"/>
            <a:ext cx="990600" cy="70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609600"/>
          </a:xfrm>
          <a:prstGeom prst="rect">
            <a:avLst/>
          </a:prstGeom>
          <a:solidFill>
            <a:srgbClr val="0EA9F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95250"/>
            <a:ext cx="73914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219200"/>
            <a:ext cx="69723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8380413" y="6477000"/>
            <a:ext cx="45878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fld id="{D10EC966-1D17-43E0-A81B-1E49F56DC35B}" type="slidenum">
              <a:rPr lang="en-US" sz="1200" b="1" smtClean="0">
                <a:solidFill>
                  <a:schemeClr val="bg1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000" dirty="0" smtClean="0">
              <a:solidFill>
                <a:srgbClr val="FFFF00"/>
              </a:solidFill>
            </a:endParaRPr>
          </a:p>
        </p:txBody>
      </p:sp>
      <p:pic>
        <p:nvPicPr>
          <p:cNvPr id="1031" name="Picture 7" descr="QSI_lockup_0114 copy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916613"/>
            <a:ext cx="1600200" cy="71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43" r:id="rId2"/>
    <p:sldLayoutId id="2147483844" r:id="rId3"/>
    <p:sldLayoutId id="2147483845" r:id="rId4"/>
    <p:sldLayoutId id="2147483846" r:id="rId5"/>
    <p:sldLayoutId id="2147483847" r:id="rId6"/>
    <p:sldLayoutId id="2147483848" r:id="rId7"/>
    <p:sldLayoutId id="2147483849" r:id="rId8"/>
    <p:sldLayoutId id="2147483850" r:id="rId9"/>
    <p:sldLayoutId id="2147483851" r:id="rId10"/>
    <p:sldLayoutId id="2147483852" r:id="rId11"/>
  </p:sldLayoutIdLst>
  <p:txStyles>
    <p:titleStyle>
      <a:lvl1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2pPr>
      <a:lvl3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3pPr>
      <a:lvl4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4pPr>
      <a:lvl5pPr algn="l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5pPr>
      <a:lvl6pPr marL="457200" algn="l" rtl="0" fontAlgn="base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6pPr>
      <a:lvl7pPr marL="914400" algn="l" rtl="0" fontAlgn="base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7pPr>
      <a:lvl8pPr marL="1371600" algn="l" rtl="0" fontAlgn="base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8pPr>
      <a:lvl9pPr marL="1828800" algn="l" rtl="0" fontAlgn="base">
        <a:lnSpc>
          <a:spcPct val="95000"/>
        </a:lnSpc>
        <a:spcBef>
          <a:spcPct val="0"/>
        </a:spcBef>
        <a:spcAft>
          <a:spcPct val="0"/>
        </a:spcAft>
        <a:defRPr sz="2000" b="1">
          <a:solidFill>
            <a:schemeClr val="bg1"/>
          </a:solidFill>
          <a:latin typeface="Arial" pitchFamily="34" charset="0"/>
          <a:ea typeface="ＭＳ Ｐゴシック" pitchFamily="34" charset="-128"/>
        </a:defRPr>
      </a:lvl9pPr>
    </p:titleStyle>
    <p:bodyStyle>
      <a:lvl1pPr marL="236538" indent="-236538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bg2"/>
          </a:solidFill>
          <a:latin typeface="+mn-lt"/>
          <a:ea typeface="+mn-ea"/>
          <a:cs typeface="+mn-cs"/>
        </a:defRPr>
      </a:lvl1pPr>
      <a:lvl2pPr marL="466725" indent="-228600" algn="l" rtl="0" eaLnBrk="0" fontAlgn="base" hangingPunct="0">
        <a:lnSpc>
          <a:spcPct val="105000"/>
        </a:lnSpc>
        <a:spcBef>
          <a:spcPct val="35000"/>
        </a:spcBef>
        <a:spcAft>
          <a:spcPct val="0"/>
        </a:spcAft>
        <a:buClr>
          <a:schemeClr val="tx1"/>
        </a:buClr>
        <a:buFont typeface="Times" pitchFamily="-112" charset="0"/>
        <a:buChar char="–"/>
        <a:defRPr>
          <a:solidFill>
            <a:schemeClr val="bg2"/>
          </a:solidFill>
          <a:latin typeface="+mn-lt"/>
          <a:ea typeface="+mn-ea"/>
        </a:defRPr>
      </a:lvl2pPr>
      <a:lvl3pPr marL="755650" indent="-185738" algn="l" rtl="0" eaLnBrk="0" fontAlgn="base" hangingPunct="0">
        <a:spcBef>
          <a:spcPct val="3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600">
          <a:solidFill>
            <a:schemeClr val="bg2"/>
          </a:solidFill>
          <a:latin typeface="+mn-lt"/>
          <a:ea typeface="+mn-ea"/>
        </a:defRPr>
      </a:lvl3pPr>
      <a:lvl4pPr marL="1085850" indent="-215900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Times" pitchFamily="-112" charset="0"/>
        <a:buChar char="–"/>
        <a:defRPr sz="1400">
          <a:solidFill>
            <a:schemeClr val="bg2"/>
          </a:solidFill>
          <a:latin typeface="+mn-lt"/>
          <a:ea typeface="+mn-ea"/>
        </a:defRPr>
      </a:lvl4pPr>
      <a:lvl5pPr marL="1427163" indent="-227013" algn="l" rtl="0" eaLnBrk="0" fontAlgn="base" hangingPunct="0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bg2"/>
          </a:solidFill>
          <a:latin typeface="+mn-lt"/>
          <a:ea typeface="+mn-ea"/>
        </a:defRPr>
      </a:lvl5pPr>
      <a:lvl6pPr marL="1884363" indent="-227013" algn="l" rtl="0" fontAlgn="base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bg2"/>
          </a:solidFill>
          <a:latin typeface="+mn-lt"/>
          <a:ea typeface="+mn-ea"/>
        </a:defRPr>
      </a:lvl6pPr>
      <a:lvl7pPr marL="2341563" indent="-227013" algn="l" rtl="0" fontAlgn="base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bg2"/>
          </a:solidFill>
          <a:latin typeface="+mn-lt"/>
          <a:ea typeface="+mn-ea"/>
        </a:defRPr>
      </a:lvl7pPr>
      <a:lvl8pPr marL="2798763" indent="-227013" algn="l" rtl="0" fontAlgn="base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bg2"/>
          </a:solidFill>
          <a:latin typeface="+mn-lt"/>
          <a:ea typeface="+mn-ea"/>
        </a:defRPr>
      </a:lvl8pPr>
      <a:lvl9pPr marL="3255963" indent="-227013" algn="l" rtl="0" fontAlgn="base">
        <a:spcBef>
          <a:spcPct val="25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1400">
          <a:solidFill>
            <a:schemeClr val="bg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mailto:naimarketing@sunchemica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D20000"/>
                </a:solidFill>
              </a:rPr>
              <a:t>	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990600" y="2362200"/>
            <a:ext cx="3352800" cy="17526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spcBef>
                <a:spcPct val="40000"/>
              </a:spcBef>
              <a:buFont typeface="Wingdings" pitchFamily="2" charset="2"/>
              <a:buNone/>
              <a:defRPr/>
            </a:pPr>
            <a:r>
              <a:rPr lang="en-US" sz="3200" b="1" dirty="0" smtClean="0">
                <a:solidFill>
                  <a:srgbClr val="C00000"/>
                </a:solidFill>
                <a:latin typeface="+mj-lt"/>
              </a:rPr>
              <a:t>One Ink System: The Next Level of Efficiency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Ink System:  The Next Level of Efficiency</a:t>
            </a:r>
          </a:p>
        </p:txBody>
      </p: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203200" y="1171575"/>
            <a:ext cx="8688388" cy="5105400"/>
            <a:chOff x="203200" y="1171538"/>
            <a:chExt cx="8688892" cy="5106093"/>
          </a:xfrm>
        </p:grpSpPr>
        <p:pic>
          <p:nvPicPr>
            <p:cNvPr id="12303" name="Picture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4164"/>
            <a:stretch>
              <a:fillRect/>
            </a:stretch>
          </p:blipFill>
          <p:spPr bwMode="auto">
            <a:xfrm>
              <a:off x="203200" y="1171538"/>
              <a:ext cx="6733092" cy="51060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Box 8"/>
            <p:cNvSpPr txBox="1"/>
            <p:nvPr/>
          </p:nvSpPr>
          <p:spPr>
            <a:xfrm>
              <a:off x="6936179" y="2908499"/>
              <a:ext cx="1955913" cy="462026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</a:rPr>
                <a:t>Lamination</a:t>
              </a:r>
            </a:p>
          </p:txBody>
        </p:sp>
      </p:grpSp>
      <p:grpSp>
        <p:nvGrpSpPr>
          <p:cNvPr id="22" name="Group 21"/>
          <p:cNvGrpSpPr>
            <a:grpSpLocks/>
          </p:cNvGrpSpPr>
          <p:nvPr/>
        </p:nvGrpSpPr>
        <p:grpSpPr bwMode="auto">
          <a:xfrm>
            <a:off x="533400" y="1447800"/>
            <a:ext cx="8234363" cy="4573588"/>
            <a:chOff x="533400" y="1447800"/>
            <a:chExt cx="8233670" cy="4573210"/>
          </a:xfrm>
        </p:grpSpPr>
        <p:pic>
          <p:nvPicPr>
            <p:cNvPr id="12301" name="Picture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3959"/>
            <a:stretch>
              <a:fillRect/>
            </a:stretch>
          </p:blipFill>
          <p:spPr bwMode="auto">
            <a:xfrm>
              <a:off x="533400" y="1447800"/>
              <a:ext cx="6014271" cy="4573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2" name="TextBox 9"/>
            <p:cNvSpPr txBox="1">
              <a:spLocks noChangeArrowheads="1"/>
            </p:cNvSpPr>
            <p:nvPr/>
          </p:nvSpPr>
          <p:spPr bwMode="auto">
            <a:xfrm>
              <a:off x="6811270" y="3900009"/>
              <a:ext cx="19558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b="1">
                  <a:solidFill>
                    <a:srgbClr val="002060"/>
                  </a:solidFill>
                </a:rPr>
                <a:t>Multi-Purpose</a:t>
              </a:r>
            </a:p>
          </p:txBody>
        </p:sp>
      </p:grpSp>
      <p:grpSp>
        <p:nvGrpSpPr>
          <p:cNvPr id="21" name="Group 20"/>
          <p:cNvGrpSpPr>
            <a:grpSpLocks/>
          </p:cNvGrpSpPr>
          <p:nvPr/>
        </p:nvGrpSpPr>
        <p:grpSpPr bwMode="auto">
          <a:xfrm>
            <a:off x="296863" y="1530350"/>
            <a:ext cx="8416925" cy="4740275"/>
            <a:chOff x="297102" y="1529644"/>
            <a:chExt cx="8417190" cy="4740729"/>
          </a:xfrm>
        </p:grpSpPr>
        <p:pic>
          <p:nvPicPr>
            <p:cNvPr id="12299" name="Picture 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7571"/>
            <a:stretch>
              <a:fillRect/>
            </a:stretch>
          </p:blipFill>
          <p:spPr bwMode="auto">
            <a:xfrm>
              <a:off x="297102" y="1529644"/>
              <a:ext cx="6545288" cy="47407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300" name="TextBox 10"/>
            <p:cNvSpPr txBox="1">
              <a:spLocks noChangeArrowheads="1"/>
            </p:cNvSpPr>
            <p:nvPr/>
          </p:nvSpPr>
          <p:spPr bwMode="auto">
            <a:xfrm>
              <a:off x="7114092" y="3438344"/>
              <a:ext cx="1600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b="1">
                  <a:solidFill>
                    <a:srgbClr val="00B050"/>
                  </a:solidFill>
                </a:rPr>
                <a:t>Surface</a:t>
              </a:r>
            </a:p>
          </p:txBody>
        </p: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-304800" y="695325"/>
            <a:ext cx="8650288" cy="6184900"/>
            <a:chOff x="187803" y="9691956"/>
            <a:chExt cx="8649746" cy="6184800"/>
          </a:xfrm>
        </p:grpSpPr>
        <p:pic>
          <p:nvPicPr>
            <p:cNvPr id="12295" name="Picture 6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717"/>
            <a:stretch>
              <a:fillRect/>
            </a:stretch>
          </p:blipFill>
          <p:spPr bwMode="auto">
            <a:xfrm>
              <a:off x="187803" y="9691956"/>
              <a:ext cx="7800879" cy="618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Box 11"/>
            <p:cNvSpPr txBox="1"/>
            <p:nvPr/>
          </p:nvSpPr>
          <p:spPr>
            <a:xfrm>
              <a:off x="6881872" y="10188836"/>
              <a:ext cx="1955677" cy="46195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</a:rPr>
                <a:t>Lamination</a:t>
              </a:r>
            </a:p>
          </p:txBody>
        </p:sp>
        <p:sp>
          <p:nvSpPr>
            <p:cNvPr id="12297" name="TextBox 12"/>
            <p:cNvSpPr txBox="1">
              <a:spLocks noChangeArrowheads="1"/>
            </p:cNvSpPr>
            <p:nvPr/>
          </p:nvSpPr>
          <p:spPr bwMode="auto">
            <a:xfrm>
              <a:off x="6840299" y="11506200"/>
              <a:ext cx="19558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b="1">
                  <a:solidFill>
                    <a:srgbClr val="002060"/>
                  </a:solidFill>
                </a:rPr>
                <a:t>Multi-Purpose</a:t>
              </a:r>
            </a:p>
          </p:txBody>
        </p:sp>
        <p:sp>
          <p:nvSpPr>
            <p:cNvPr id="12298" name="TextBox 22"/>
            <p:cNvSpPr txBox="1">
              <a:spLocks noChangeArrowheads="1"/>
            </p:cNvSpPr>
            <p:nvPr/>
          </p:nvSpPr>
          <p:spPr bwMode="auto">
            <a:xfrm>
              <a:off x="6989070" y="10820400"/>
              <a:ext cx="1600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pitchFamily="34" charset="-128"/>
                </a:defRPr>
              </a:lvl9pPr>
            </a:lstStyle>
            <a:p>
              <a:r>
                <a:rPr lang="en-US" b="1">
                  <a:solidFill>
                    <a:srgbClr val="00B050"/>
                  </a:solidFill>
                </a:rPr>
                <a:t>Surface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What are the benefits of a multi-purpose ink system? </a:t>
            </a:r>
            <a:endParaRPr lang="en-US" smtClean="0"/>
          </a:p>
        </p:txBody>
      </p:sp>
      <p:sp>
        <p:nvSpPr>
          <p:cNvPr id="10244" name="Rectangle 1029"/>
          <p:cNvSpPr>
            <a:spLocks noChangeArrowheads="1"/>
          </p:cNvSpPr>
          <p:nvPr/>
        </p:nvSpPr>
        <p:spPr bwMode="auto">
          <a:xfrm>
            <a:off x="457200" y="1219200"/>
            <a:ext cx="44196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6538" indent="-236538" algn="l">
              <a:lnSpc>
                <a:spcPct val="10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>
                <a:solidFill>
                  <a:schemeClr val="bg2"/>
                </a:solidFill>
              </a:rPr>
              <a:t>One single ink system that allows both lamination &amp; surface printing</a:t>
            </a:r>
          </a:p>
          <a:p>
            <a:pPr marL="236538" indent="-236538" algn="l">
              <a:lnSpc>
                <a:spcPct val="150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>
                <a:solidFill>
                  <a:schemeClr val="bg2"/>
                </a:solidFill>
              </a:rPr>
              <a:t>Reduce:</a:t>
            </a:r>
          </a:p>
          <a:p>
            <a:pPr marL="693738" lvl="1" indent="-236538" algn="l">
              <a:lnSpc>
                <a:spcPct val="150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>
                <a:solidFill>
                  <a:schemeClr val="bg2"/>
                </a:solidFill>
              </a:rPr>
              <a:t>Converter waste</a:t>
            </a:r>
          </a:p>
          <a:p>
            <a:pPr marL="693738" lvl="1" indent="-236538" algn="l">
              <a:lnSpc>
                <a:spcPct val="150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>
                <a:solidFill>
                  <a:schemeClr val="bg2"/>
                </a:solidFill>
              </a:rPr>
              <a:t>Converter downtime</a:t>
            </a:r>
          </a:p>
          <a:p>
            <a:pPr marL="693738" lvl="1" indent="-236538" algn="l">
              <a:lnSpc>
                <a:spcPct val="150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>
                <a:solidFill>
                  <a:schemeClr val="bg2"/>
                </a:solidFill>
              </a:rPr>
              <a:t>Complexity</a:t>
            </a:r>
          </a:p>
          <a:p>
            <a:pPr marL="693738" lvl="1" indent="-236538" algn="l">
              <a:lnSpc>
                <a:spcPct val="150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>
                <a:solidFill>
                  <a:schemeClr val="bg2"/>
                </a:solidFill>
              </a:rPr>
              <a:t>Inventory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39" r="5673"/>
          <a:stretch/>
        </p:blipFill>
        <p:spPr>
          <a:xfrm rot="5400000">
            <a:off x="4325814" y="1637381"/>
            <a:ext cx="5238204" cy="3679033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838200" y="95250"/>
            <a:ext cx="7696200" cy="438150"/>
          </a:xfrm>
        </p:spPr>
        <p:txBody>
          <a:bodyPr/>
          <a:lstStyle/>
          <a:p>
            <a:r>
              <a:rPr lang="en-US" sz="2400" smtClean="0"/>
              <a:t>One Ink System:  The Next Level of Efficiency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990600"/>
            <a:ext cx="7848600" cy="4648200"/>
          </a:xfrm>
        </p:spPr>
        <p:txBody>
          <a:bodyPr/>
          <a:lstStyle/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 smtClean="0"/>
              <a:t>Questions?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 smtClean="0"/>
              <a:t>Contact Sun Chemical: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 smtClean="0"/>
              <a:t>Email: </a:t>
            </a:r>
            <a:r>
              <a:rPr lang="en-US" sz="2800" b="1" dirty="0" smtClean="0">
                <a:hlinkClick r:id="rId2"/>
              </a:rPr>
              <a:t>naimarketing@sunchemical.com</a:t>
            </a:r>
            <a:endParaRPr lang="en-US" sz="2800" b="1" dirty="0" smtClean="0"/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 smtClean="0"/>
              <a:t>Telephone: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en-US" sz="2800" b="1" dirty="0" smtClean="0"/>
              <a:t>708.236.798</a:t>
            </a:r>
            <a:endParaRPr lang="en-US" sz="2800" b="1" dirty="0" smtClean="0"/>
          </a:p>
          <a:p>
            <a:pPr>
              <a:defRPr/>
            </a:pPr>
            <a:endParaRPr lang="en-US" sz="2800" b="1" dirty="0"/>
          </a:p>
          <a:p>
            <a:pPr marL="0" indent="0" algn="ctr">
              <a:buFont typeface="Wingdings" pitchFamily="2" charset="2"/>
              <a:buNone/>
              <a:defRPr/>
            </a:pPr>
            <a:endParaRPr lang="en-US" dirty="0" smtClean="0">
              <a:solidFill>
                <a:schemeClr val="tx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0" y="2895600"/>
            <a:ext cx="4125193" cy="3373406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Flexo Efficiency – Ink makers perspective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914400"/>
            <a:ext cx="7772400" cy="4724400"/>
          </a:xfrm>
        </p:spPr>
        <p:txBody>
          <a:bodyPr/>
          <a:lstStyle/>
          <a:p>
            <a:pPr marL="0" indent="0" algn="ctr">
              <a:buFont typeface="Wingdings" pitchFamily="2" charset="2"/>
              <a:buNone/>
              <a:defRPr/>
            </a:pPr>
            <a:r>
              <a:rPr lang="en-US" dirty="0" smtClean="0"/>
              <a:t>Presentation Overview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High Speed printing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Multi color process printing</a:t>
            </a:r>
          </a:p>
          <a:p>
            <a:pPr>
              <a:defRPr/>
            </a:pPr>
            <a:endParaRPr lang="en-US" dirty="0" smtClean="0"/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 smtClean="0"/>
              <a:t>One ink system for all end uses, including lamination and surface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/>
              <a:t>Increased Efficiencies in the Flexo Process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50292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For the past few years, the flexo industry has been discussing ways to increase the efficiency of the flexo printing process:</a:t>
            </a:r>
            <a:endParaRPr lang="en-US" sz="2400" dirty="0"/>
          </a:p>
          <a:p>
            <a:pPr lvl="1" eaLnBrk="1" hangingPunct="1">
              <a:defRPr/>
            </a:pPr>
            <a:r>
              <a:rPr lang="en-US" sz="2400" dirty="0" smtClean="0"/>
              <a:t>The primary paths the industry has pursued:</a:t>
            </a:r>
            <a:endParaRPr lang="en-US" sz="2400" dirty="0"/>
          </a:p>
          <a:p>
            <a:pPr marL="1027112" lvl="2" indent="-457200" eaLnBrk="1" hangingPunct="1">
              <a:buFont typeface="+mj-lt"/>
              <a:buAutoNum type="arabicPeriod"/>
              <a:defRPr/>
            </a:pPr>
            <a:r>
              <a:rPr lang="en-US" sz="2400" b="1" dirty="0" smtClean="0"/>
              <a:t>High Speed Printing</a:t>
            </a:r>
          </a:p>
          <a:p>
            <a:pPr lvl="4" eaLnBrk="1" hangingPunct="1">
              <a:defRPr/>
            </a:pPr>
            <a:r>
              <a:rPr lang="en-US" sz="2400" dirty="0" smtClean="0"/>
              <a:t>Today we can define high speed printing as press speeds from 1700 – 2500 FPM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sz="2400" dirty="0" smtClean="0"/>
          </a:p>
          <a:p>
            <a:pPr lvl="1" eaLnBrk="1" hangingPunct="1">
              <a:defRPr/>
            </a:pPr>
            <a:endParaRPr lang="en-US" sz="2400" dirty="0" smtClean="0"/>
          </a:p>
          <a:p>
            <a:pPr lvl="1"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  <a:p>
            <a:pPr eaLnBrk="1" hangingPunct="1">
              <a:defRPr/>
            </a:pPr>
            <a:endParaRPr lang="en-US" sz="2400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8799" y="914400"/>
            <a:ext cx="3202001" cy="4800600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400" smtClean="0">
                <a:latin typeface="Helvetica" pitchFamily="34" charset="0"/>
              </a:rPr>
              <a:t>High Speed Inks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44500" y="838200"/>
            <a:ext cx="8242300" cy="512445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  <a:defRPr/>
            </a:pPr>
            <a:r>
              <a:rPr lang="en-US" sz="2200" b="1" u="sng" dirty="0" smtClean="0">
                <a:latin typeface="+mj-lt"/>
              </a:rPr>
              <a:t>Design criteria:</a:t>
            </a:r>
          </a:p>
          <a:p>
            <a:pPr marL="1257300" lvl="1" indent="-533400" eaLnBrk="1" hangingPunct="1">
              <a:buFont typeface="Arial" charset="0"/>
              <a:buAutoNum type="arabicPeriod"/>
              <a:defRPr/>
            </a:pPr>
            <a:r>
              <a:rPr lang="en-US" sz="2200" b="1" dirty="0" smtClean="0">
                <a:latin typeface="+mj-lt"/>
              </a:rPr>
              <a:t>Ink drying speed</a:t>
            </a:r>
          </a:p>
          <a:p>
            <a:pPr marL="1562100" lvl="2" indent="-457200" eaLnBrk="1" hangingPunct="1">
              <a:defRPr/>
            </a:pPr>
            <a:r>
              <a:rPr lang="en-US" sz="2000" dirty="0" smtClean="0">
                <a:latin typeface="+mj-lt"/>
              </a:rPr>
              <a:t>As the press speeds increase, the ink drying speed needs to be slower</a:t>
            </a:r>
          </a:p>
          <a:p>
            <a:pPr marL="1562100" lvl="2" indent="-457200" eaLnBrk="1" hangingPunct="1">
              <a:defRPr/>
            </a:pPr>
            <a:r>
              <a:rPr lang="en-US" sz="2000" dirty="0" smtClean="0">
                <a:latin typeface="+mj-lt"/>
              </a:rPr>
              <a:t>More stable ink solvent blends to minimize change due to shear of high speed process</a:t>
            </a:r>
          </a:p>
          <a:p>
            <a:pPr marL="1257300" lvl="1" indent="-533400" eaLnBrk="1" hangingPunct="1">
              <a:buFont typeface="Arial" charset="0"/>
              <a:buAutoNum type="arabicPeriod"/>
              <a:defRPr/>
            </a:pPr>
            <a:r>
              <a:rPr lang="en-US" sz="2200" b="1" dirty="0" smtClean="0">
                <a:latin typeface="+mj-lt"/>
              </a:rPr>
              <a:t>Ink re-solubility</a:t>
            </a:r>
          </a:p>
          <a:p>
            <a:pPr marL="1562100" lvl="2" indent="-457200" eaLnBrk="1" hangingPunct="1">
              <a:defRPr/>
            </a:pPr>
            <a:r>
              <a:rPr lang="en-US" sz="2000" dirty="0" smtClean="0">
                <a:latin typeface="+mj-lt"/>
              </a:rPr>
              <a:t>With the high press speeds, ink will dry on plates and aniloxes</a:t>
            </a:r>
          </a:p>
          <a:p>
            <a:pPr marL="1562100" lvl="2" indent="-457200" eaLnBrk="1" hangingPunct="1">
              <a:defRPr/>
            </a:pPr>
            <a:r>
              <a:rPr lang="en-US" sz="2000" dirty="0" smtClean="0">
                <a:latin typeface="+mj-lt"/>
              </a:rPr>
              <a:t>The ink needs to be resoluble to minimize the defects </a:t>
            </a:r>
          </a:p>
          <a:p>
            <a:pPr marL="1257300" lvl="1" indent="-533400" eaLnBrk="1" hangingPunct="1">
              <a:buFont typeface="Arial" charset="0"/>
              <a:buAutoNum type="arabicPeriod"/>
              <a:defRPr/>
            </a:pPr>
            <a:r>
              <a:rPr lang="en-US" sz="2200" b="1" dirty="0" smtClean="0">
                <a:latin typeface="+mj-lt"/>
              </a:rPr>
              <a:t>Ink needs to be stronger in color </a:t>
            </a:r>
          </a:p>
          <a:p>
            <a:pPr marL="1562100" lvl="2" indent="-457200" eaLnBrk="1" hangingPunct="1">
              <a:defRPr/>
            </a:pPr>
            <a:r>
              <a:rPr lang="en-US" sz="2000" dirty="0" smtClean="0">
                <a:latin typeface="+mj-lt"/>
              </a:rPr>
              <a:t>Important as the stronger color will allow thinner ink films, which will minimize defects such as misting</a:t>
            </a:r>
          </a:p>
          <a:p>
            <a:pPr marL="1257300" lvl="1" indent="-533400" eaLnBrk="1" hangingPunct="1">
              <a:defRPr/>
            </a:pPr>
            <a:endParaRPr lang="en-US" sz="2200" dirty="0" smtClean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Increased Efficiencies in the Flexo Process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458200" cy="4800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 smtClean="0"/>
              <a:t>For the past few years, the flexo industry has been discussing ways to increase the efficiency of the flexo printing process</a:t>
            </a:r>
            <a:endParaRPr lang="en-US" sz="2400" dirty="0"/>
          </a:p>
          <a:p>
            <a:pPr eaLnBrk="1" hangingPunct="1">
              <a:defRPr/>
            </a:pPr>
            <a:r>
              <a:rPr lang="en-US" sz="2400" dirty="0" smtClean="0"/>
              <a:t>The two primary paths the industry has pursued</a:t>
            </a:r>
            <a:r>
              <a:rPr lang="en-US" dirty="0" smtClean="0"/>
              <a:t>:</a:t>
            </a:r>
          </a:p>
          <a:p>
            <a:pPr marL="695325" lvl="1" indent="-457200" eaLnBrk="1" hangingPunct="1">
              <a:buFont typeface="+mj-lt"/>
              <a:buAutoNum type="arabicPeriod"/>
              <a:defRPr/>
            </a:pPr>
            <a:r>
              <a:rPr lang="en-US" sz="2400" dirty="0" smtClean="0"/>
              <a:t>High Speed Printing</a:t>
            </a:r>
          </a:p>
          <a:p>
            <a:pPr marL="695325" lvl="1" indent="-457200" eaLnBrk="1" hangingPunct="1">
              <a:buFont typeface="+mj-lt"/>
              <a:buAutoNum type="arabicPeriod"/>
              <a:defRPr/>
            </a:pPr>
            <a:r>
              <a:rPr lang="en-US" sz="2400" b="1" dirty="0" smtClean="0"/>
              <a:t>Use of Multi-Color                                                 Process Printing                                                    (typically 7-color)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lvl="1"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</p:txBody>
      </p:sp>
      <p:pic>
        <p:nvPicPr>
          <p:cNvPr id="6151" name="Picture 7" descr="pantoneLiv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743200"/>
            <a:ext cx="4267200" cy="3200402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342900" indent="-342900"/>
            <a:r>
              <a:rPr lang="en-US" sz="2400" smtClean="0"/>
              <a:t>Multi-Color Process Printing</a:t>
            </a:r>
            <a:endParaRPr lang="en-US" smtClean="0"/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077200" cy="4800600"/>
          </a:xfrm>
        </p:spPr>
        <p:txBody>
          <a:bodyPr/>
          <a:lstStyle/>
          <a:p>
            <a:pPr marL="457200" indent="-457200">
              <a:buFont typeface="Arial" charset="0"/>
              <a:buAutoNum type="arabicPeriod" startAt="2"/>
            </a:pPr>
            <a:r>
              <a:rPr lang="en-US" sz="2400" smtClean="0"/>
              <a:t>Multi-color process printing (a.k.a. 7-color, ECG..)</a:t>
            </a:r>
          </a:p>
          <a:p>
            <a:pPr lvl="1"/>
            <a:r>
              <a:rPr lang="en-US" sz="2400" smtClean="0"/>
              <a:t>Well accepted by the flexo industry</a:t>
            </a:r>
          </a:p>
          <a:p>
            <a:pPr lvl="1"/>
            <a:r>
              <a:rPr lang="en-US" sz="2400" smtClean="0"/>
              <a:t>Process continues to be refined with both pre-press and converting</a:t>
            </a:r>
          </a:p>
          <a:p>
            <a:pPr lvl="1"/>
            <a:r>
              <a:rPr lang="en-US" sz="2400" smtClean="0"/>
              <a:t>New plate and ink technologies have been introduced in the market to support this increased efficiency</a:t>
            </a:r>
          </a:p>
          <a:p>
            <a:pPr lvl="1"/>
            <a:r>
              <a:rPr lang="en-US" sz="2400" smtClean="0"/>
              <a:t>Benefits are well understood</a:t>
            </a:r>
          </a:p>
          <a:p>
            <a:pPr lvl="2"/>
            <a:r>
              <a:rPr lang="en-US" sz="2200" smtClean="0"/>
              <a:t>Less down time for color matching</a:t>
            </a:r>
          </a:p>
          <a:p>
            <a:pPr lvl="2"/>
            <a:r>
              <a:rPr lang="en-US" sz="2200" smtClean="0"/>
              <a:t>Less down time for clean up on job change over</a:t>
            </a:r>
          </a:p>
          <a:p>
            <a:pPr lvl="2"/>
            <a:r>
              <a:rPr lang="en-US" sz="2200" smtClean="0"/>
              <a:t>Less waste</a:t>
            </a:r>
          </a:p>
          <a:p>
            <a:pPr lvl="2"/>
            <a:r>
              <a:rPr lang="en-US" sz="2400" smtClean="0"/>
              <a:t>All adding up to better efficiencies in the press room</a:t>
            </a:r>
          </a:p>
          <a:p>
            <a:pPr lvl="1"/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Ink System:  The Next Level of Efficiency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153400" cy="4800600"/>
          </a:xfrm>
        </p:spPr>
        <p:txBody>
          <a:bodyPr/>
          <a:lstStyle/>
          <a:p>
            <a:r>
              <a:rPr lang="en-US" sz="2400" smtClean="0"/>
              <a:t>What’s next….how can we continue to innovate to improve the efficiency of the pressroom?</a:t>
            </a:r>
          </a:p>
          <a:p>
            <a:r>
              <a:rPr lang="en-US" sz="2400" smtClean="0"/>
              <a:t>Maybe the best way to determine this, </a:t>
            </a:r>
            <a:r>
              <a:rPr lang="en-US" sz="2400" i="1" smtClean="0"/>
              <a:t>what is causing the down time where the printing press is not running?</a:t>
            </a:r>
            <a:endParaRPr lang="en-US" sz="2400" smtClean="0"/>
          </a:p>
          <a:p>
            <a:pPr lvl="1"/>
            <a:r>
              <a:rPr lang="en-US" sz="2400" smtClean="0"/>
              <a:t>Structure, film, ink, specs change from job to job</a:t>
            </a:r>
          </a:p>
          <a:p>
            <a:pPr lvl="2"/>
            <a:r>
              <a:rPr lang="en-US" sz="2400" smtClean="0"/>
              <a:t>Meaning, due to the change in package requirements from:</a:t>
            </a:r>
          </a:p>
          <a:p>
            <a:pPr lvl="3"/>
            <a:r>
              <a:rPr lang="en-US" sz="2400" smtClean="0"/>
              <a:t>Film to film</a:t>
            </a:r>
          </a:p>
          <a:p>
            <a:pPr lvl="3"/>
            <a:r>
              <a:rPr lang="en-US" sz="2400" smtClean="0"/>
              <a:t>Surface printing requirements to lamination printing requirements</a:t>
            </a:r>
          </a:p>
          <a:p>
            <a:pPr lvl="3"/>
            <a:r>
              <a:rPr lang="en-US" sz="2400" smtClean="0"/>
              <a:t>Different bond requirements, different surface rub characteristics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One Ink System:  The Next Level of Efficiency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533400" y="838200"/>
            <a:ext cx="8153400" cy="4800600"/>
          </a:xfrm>
        </p:spPr>
        <p:txBody>
          <a:bodyPr/>
          <a:lstStyle/>
          <a:p>
            <a:r>
              <a:rPr lang="en-US" sz="2800" smtClean="0"/>
              <a:t>What if---</a:t>
            </a:r>
          </a:p>
          <a:p>
            <a:pPr lvl="1"/>
            <a:r>
              <a:rPr lang="en-US" sz="2600" smtClean="0"/>
              <a:t>We truly had a multi-purpose ink?  </a:t>
            </a:r>
          </a:p>
          <a:p>
            <a:pPr lvl="1"/>
            <a:r>
              <a:rPr lang="en-US" sz="2600" smtClean="0"/>
              <a:t>Defined as:</a:t>
            </a:r>
          </a:p>
          <a:p>
            <a:pPr lvl="2"/>
            <a:r>
              <a:rPr lang="en-US" sz="2400" smtClean="0"/>
              <a:t>Runs surface and reverse  (same ink)</a:t>
            </a:r>
          </a:p>
          <a:p>
            <a:pPr lvl="3"/>
            <a:r>
              <a:rPr lang="en-US" sz="2200" smtClean="0"/>
              <a:t>Will laminate</a:t>
            </a:r>
          </a:p>
          <a:p>
            <a:pPr lvl="3"/>
            <a:r>
              <a:rPr lang="en-US" sz="2200" smtClean="0"/>
              <a:t>But have the resistance properties needed for a surface print application</a:t>
            </a:r>
          </a:p>
          <a:p>
            <a:pPr lvl="2"/>
            <a:r>
              <a:rPr lang="en-US" sz="2400" smtClean="0"/>
              <a:t>Multi-film</a:t>
            </a:r>
          </a:p>
          <a:p>
            <a:pPr lvl="3"/>
            <a:r>
              <a:rPr lang="en-US" sz="2200" smtClean="0"/>
              <a:t>Handles all the common lamination and surface films</a:t>
            </a:r>
          </a:p>
          <a:p>
            <a:pPr lvl="2"/>
            <a:r>
              <a:rPr lang="en-US" sz="2400" smtClean="0"/>
              <a:t>Compatible with solvent-less, solvent and water based adhesives</a:t>
            </a:r>
          </a:p>
          <a:p>
            <a:pPr lvl="3"/>
            <a:endParaRPr lang="en-US" sz="2200" smtClean="0"/>
          </a:p>
          <a:p>
            <a:pPr lvl="2"/>
            <a:endParaRPr lang="en-US" sz="240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200" y="660349"/>
            <a:ext cx="2743428" cy="1829867"/>
          </a:xfrm>
          <a:prstGeom prst="round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Performance Attributes: Introducing SunUno Solimax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688" y="981075"/>
            <a:ext cx="3494087" cy="3473450"/>
          </a:xfrm>
          <a:solidFill>
            <a:srgbClr val="00B0F0"/>
          </a:solidFill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smtClean="0">
                <a:solidFill>
                  <a:schemeClr val="bg1"/>
                </a:solidFill>
              </a:rPr>
              <a:t>Suitability</a:t>
            </a:r>
          </a:p>
          <a:p>
            <a:pPr>
              <a:buClr>
                <a:schemeClr val="bg1"/>
              </a:buClr>
            </a:pPr>
            <a:r>
              <a:rPr lang="en-US" smtClean="0">
                <a:solidFill>
                  <a:schemeClr val="bg1"/>
                </a:solidFill>
              </a:rPr>
              <a:t>Flexo</a:t>
            </a:r>
          </a:p>
          <a:p>
            <a:pPr>
              <a:buClr>
                <a:schemeClr val="bg1"/>
              </a:buClr>
            </a:pPr>
            <a:r>
              <a:rPr lang="en-US" smtClean="0">
                <a:solidFill>
                  <a:schemeClr val="bg1"/>
                </a:solidFill>
              </a:rPr>
              <a:t>Surface Print</a:t>
            </a:r>
          </a:p>
          <a:p>
            <a:pPr>
              <a:buClr>
                <a:schemeClr val="bg1"/>
              </a:buClr>
            </a:pPr>
            <a:r>
              <a:rPr lang="en-US" smtClean="0">
                <a:solidFill>
                  <a:schemeClr val="bg1"/>
                </a:solidFill>
              </a:rPr>
              <a:t>Mid performance lamination</a:t>
            </a:r>
          </a:p>
          <a:p>
            <a:pPr>
              <a:buClr>
                <a:schemeClr val="bg1"/>
              </a:buClr>
            </a:pPr>
            <a:r>
              <a:rPr lang="en-US" smtClean="0">
                <a:solidFill>
                  <a:schemeClr val="bg1"/>
                </a:solidFill>
              </a:rPr>
              <a:t>Compatible with both Solvent free &amp; solvent based lamination technologies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3482975" y="1133475"/>
            <a:ext cx="3048000" cy="35814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</a:rPr>
              <a:t>Applications: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000" b="1">
              <a:solidFill>
                <a:schemeClr val="bg1"/>
              </a:solidFill>
            </a:endParaRP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Lidding material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Confectionary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Snack Food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Dried Foods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Pouches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Char char="§"/>
            </a:pPr>
            <a:endParaRPr lang="en-GB" sz="1600" b="1">
              <a:solidFill>
                <a:schemeClr val="bg1"/>
              </a:solidFill>
            </a:endParaRPr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>
            <a:off x="6081713" y="1363663"/>
            <a:ext cx="2833687" cy="3589337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2000" b="1">
                <a:solidFill>
                  <a:schemeClr val="bg1"/>
                </a:solidFill>
              </a:rPr>
              <a:t>Substrates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000">
              <a:solidFill>
                <a:schemeClr val="bg1"/>
              </a:solidFill>
            </a:endParaRP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OPP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OPA (nylon)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PET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PE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bg1"/>
              </a:buClr>
              <a:buFont typeface="Wingdings" pitchFamily="2" charset="2"/>
              <a:buChar char="§"/>
            </a:pPr>
            <a:r>
              <a:rPr lang="en-US" sz="2000" b="1">
                <a:solidFill>
                  <a:schemeClr val="bg1"/>
                </a:solidFill>
              </a:rPr>
              <a:t>Selected Coated Films</a:t>
            </a:r>
          </a:p>
          <a:p>
            <a:pPr marL="236538" indent="-236538" algn="l">
              <a:lnSpc>
                <a:spcPct val="85000"/>
              </a:lnSpc>
              <a:spcBef>
                <a:spcPct val="35000"/>
              </a:spcBef>
              <a:buClr>
                <a:schemeClr val="tx1"/>
              </a:buClr>
              <a:buFont typeface="Wingdings" pitchFamily="2" charset="2"/>
              <a:buNone/>
            </a:pPr>
            <a:endParaRPr lang="en-US" sz="2000">
              <a:solidFill>
                <a:schemeClr val="bg1"/>
              </a:solidFill>
            </a:endParaRPr>
          </a:p>
        </p:txBody>
      </p:sp>
      <p:sp>
        <p:nvSpPr>
          <p:cNvPr id="11270" name="TextBox 1"/>
          <p:cNvSpPr txBox="1">
            <a:spLocks noChangeArrowheads="1"/>
          </p:cNvSpPr>
          <p:nvPr/>
        </p:nvSpPr>
        <p:spPr bwMode="auto">
          <a:xfrm>
            <a:off x="0" y="5257800"/>
            <a:ext cx="2133600" cy="1570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4" charset="-128"/>
              </a:defRPr>
            </a:lvl9pPr>
          </a:lstStyle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sp>
        <p:nvSpPr>
          <p:cNvPr id="2" name="TextBox 2"/>
          <p:cNvSpPr txBox="1">
            <a:spLocks noChangeArrowheads="1"/>
          </p:cNvSpPr>
          <p:nvPr/>
        </p:nvSpPr>
        <p:spPr bwMode="auto">
          <a:xfrm>
            <a:off x="838200" y="5105400"/>
            <a:ext cx="7315200" cy="1328023"/>
          </a:xfrm>
          <a:prstGeom prst="roundRect">
            <a:avLst/>
          </a:prstGeom>
          <a:ln/>
          <a:effectLst>
            <a:glow rad="228600">
              <a:schemeClr val="accent1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b="1" dirty="0" smtClean="0">
                <a:solidFill>
                  <a:schemeClr val="bg1"/>
                </a:solidFill>
              </a:rPr>
              <a:t>Development of a multi-purpose (both surface &amp; lamination), introducing a multi-film ink system – SunUno Solimax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nimBg="1"/>
      <p:bldP spid="10244" grpId="0" animBg="1"/>
      <p:bldP spid="10245" grpId="0" animBg="1"/>
    </p:bldLst>
  </p:timing>
</p:sld>
</file>

<file path=ppt/theme/theme1.xml><?xml version="1.0" encoding="utf-8"?>
<a:theme xmlns:a="http://schemas.openxmlformats.org/drawingml/2006/main" name="GLM Sun PPT Template">
  <a:themeElements>
    <a:clrScheme name="GLM Sun PPT Template 1">
      <a:dk1>
        <a:srgbClr val="000000"/>
      </a:dk1>
      <a:lt1>
        <a:srgbClr val="FFFFFF"/>
      </a:lt1>
      <a:dk2>
        <a:srgbClr val="D20000"/>
      </a:dk2>
      <a:lt2>
        <a:srgbClr val="636363"/>
      </a:lt2>
      <a:accent1>
        <a:srgbClr val="0B7CC1"/>
      </a:accent1>
      <a:accent2>
        <a:srgbClr val="F7911D"/>
      </a:accent2>
      <a:accent3>
        <a:srgbClr val="FFFFFF"/>
      </a:accent3>
      <a:accent4>
        <a:srgbClr val="000000"/>
      </a:accent4>
      <a:accent5>
        <a:srgbClr val="AABFDD"/>
      </a:accent5>
      <a:accent6>
        <a:srgbClr val="E08319"/>
      </a:accent6>
      <a:hlink>
        <a:srgbClr val="A31E21"/>
      </a:hlink>
      <a:folHlink>
        <a:srgbClr val="95BC3D"/>
      </a:folHlink>
    </a:clrScheme>
    <a:fontScheme name="GLM Sun PPT Templat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GLM Sun PPT Template 1">
        <a:dk1>
          <a:srgbClr val="000000"/>
        </a:dk1>
        <a:lt1>
          <a:srgbClr val="FFFFFF"/>
        </a:lt1>
        <a:dk2>
          <a:srgbClr val="D20000"/>
        </a:dk2>
        <a:lt2>
          <a:srgbClr val="636363"/>
        </a:lt2>
        <a:accent1>
          <a:srgbClr val="0B7CC1"/>
        </a:accent1>
        <a:accent2>
          <a:srgbClr val="F7911D"/>
        </a:accent2>
        <a:accent3>
          <a:srgbClr val="FFFFFF"/>
        </a:accent3>
        <a:accent4>
          <a:srgbClr val="000000"/>
        </a:accent4>
        <a:accent5>
          <a:srgbClr val="AABFDD"/>
        </a:accent5>
        <a:accent6>
          <a:srgbClr val="E08319"/>
        </a:accent6>
        <a:hlink>
          <a:srgbClr val="A31E21"/>
        </a:hlink>
        <a:folHlink>
          <a:srgbClr val="95BC3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 template</Template>
  <TotalTime>6725</TotalTime>
  <Words>584</Words>
  <Application>Microsoft Office PowerPoint</Application>
  <PresentationFormat>On-screen Show (4:3)</PresentationFormat>
  <Paragraphs>113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ＭＳ Ｐゴシック</vt:lpstr>
      <vt:lpstr>Wingdings</vt:lpstr>
      <vt:lpstr>Times</vt:lpstr>
      <vt:lpstr>Helvetica</vt:lpstr>
      <vt:lpstr>GLM Sun PPT Template</vt:lpstr>
      <vt:lpstr> </vt:lpstr>
      <vt:lpstr>Flexo Efficiency – Ink makers perspective</vt:lpstr>
      <vt:lpstr>Increased Efficiencies in the Flexo Process</vt:lpstr>
      <vt:lpstr>High Speed Inks</vt:lpstr>
      <vt:lpstr>Increased Efficiencies in the Flexo Process</vt:lpstr>
      <vt:lpstr>Multi-Color Process Printing</vt:lpstr>
      <vt:lpstr>One Ink System:  The Next Level of Efficiency</vt:lpstr>
      <vt:lpstr>One Ink System:  The Next Level of Efficiency</vt:lpstr>
      <vt:lpstr>Performance Attributes: Introducing SunUno Solimax</vt:lpstr>
      <vt:lpstr>One Ink System:  The Next Level of Efficiency</vt:lpstr>
      <vt:lpstr>What are the benefits of a multi-purpose ink system? </vt:lpstr>
      <vt:lpstr>One Ink System:  The Next Level of Efficiency</vt:lpstr>
    </vt:vector>
  </TitlesOfParts>
  <Company>Sun Chemical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4th Quarter PM Meeting</dc:title>
  <dc:creator>Sun Chemical</dc:creator>
  <cp:lastModifiedBy>Sun Chemical</cp:lastModifiedBy>
  <cp:revision>122</cp:revision>
  <cp:lastPrinted>2013-10-18T14:50:24Z</cp:lastPrinted>
  <dcterms:created xsi:type="dcterms:W3CDTF">2009-10-12T14:15:18Z</dcterms:created>
  <dcterms:modified xsi:type="dcterms:W3CDTF">2014-05-19T21:45:50Z</dcterms:modified>
</cp:coreProperties>
</file>